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8" r:id="rId5"/>
    <p:sldId id="265" r:id="rId6"/>
    <p:sldId id="260" r:id="rId7"/>
    <p:sldId id="259" r:id="rId8"/>
    <p:sldId id="261" r:id="rId9"/>
    <p:sldId id="266" r:id="rId10"/>
    <p:sldId id="26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B68"/>
    <a:srgbClr val="BCE5FF"/>
    <a:srgbClr val="9DC5F3"/>
    <a:srgbClr val="85A6CB"/>
    <a:srgbClr val="3190EE"/>
    <a:srgbClr val="4DAFFF"/>
    <a:srgbClr val="B62775"/>
    <a:srgbClr val="00D2FB"/>
    <a:srgbClr val="2F43FF"/>
    <a:srgbClr val="52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64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2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rgbClr val="3E8ACD"/>
            </a:gs>
            <a:gs pos="0">
              <a:srgbClr val="3190EE"/>
            </a:gs>
            <a:gs pos="57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BB29A1-95C5-1EBC-4566-5BE577137AEF}"/>
              </a:ext>
            </a:extLst>
          </p:cNvPr>
          <p:cNvSpPr txBox="1"/>
          <p:nvPr/>
        </p:nvSpPr>
        <p:spPr>
          <a:xfrm>
            <a:off x="1935176" y="349256"/>
            <a:ext cx="411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66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0E1AFFD1-32CC-E3DC-8129-3D0FA7A6E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87" y="296348"/>
            <a:ext cx="1271466" cy="1160904"/>
          </a:xfrm>
          <a:prstGeom prst="rect">
            <a:avLst/>
          </a:prstGeom>
        </p:spPr>
      </p:pic>
      <p:pic>
        <p:nvPicPr>
          <p:cNvPr id="28" name="Picture 27" descr="A screen shot of a phone&#10;&#10;AI-generated content may be incorrect.">
            <a:extLst>
              <a:ext uri="{FF2B5EF4-FFF2-40B4-BE49-F238E27FC236}">
                <a16:creationId xmlns:a16="http://schemas.microsoft.com/office/drawing/2014/main" id="{9C2929FF-E267-A0F7-1EBC-EA844B47B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976" y="1467990"/>
            <a:ext cx="3094024" cy="58310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E8D564-C9A0-201F-4508-C21C57D6EF47}"/>
              </a:ext>
            </a:extLst>
          </p:cNvPr>
          <p:cNvSpPr txBox="1"/>
          <p:nvPr/>
        </p:nvSpPr>
        <p:spPr>
          <a:xfrm>
            <a:off x="617287" y="1676903"/>
            <a:ext cx="3334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Zorganizuj dzień. Bez stresu.</a:t>
            </a:r>
          </a:p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Bez chaosu.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D4F00-AE42-DEC5-FC91-71091A80116C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F93396-1A46-7FEB-7BFC-86F1B01D11F9}"/>
              </a:ext>
            </a:extLst>
          </p:cNvPr>
          <p:cNvSpPr txBox="1"/>
          <p:nvPr/>
        </p:nvSpPr>
        <p:spPr>
          <a:xfrm>
            <a:off x="627970" y="2542885"/>
            <a:ext cx="266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Aplikacja mobilna do</a:t>
            </a:r>
          </a:p>
          <a:p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</a:t>
            </a:r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arządzania zadaniami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4F6C567D-6873-F93E-8904-9A1DAF099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429" y="3528309"/>
            <a:ext cx="595255" cy="562185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3396CC6-9427-2A85-2306-497DE2967B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764" y="4241704"/>
            <a:ext cx="550586" cy="50389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0652FCB9-3915-E1BB-B098-DB125FF5F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096" y="4920999"/>
            <a:ext cx="595254" cy="59525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4F1704A-48AC-0FF0-70F4-F9E1AFFBD12D}"/>
              </a:ext>
            </a:extLst>
          </p:cNvPr>
          <p:cNvSpPr txBox="1"/>
          <p:nvPr/>
        </p:nvSpPr>
        <p:spPr>
          <a:xfrm>
            <a:off x="1208350" y="362419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Prosty interfejs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217A63-3C43-2866-F85A-6679ECC7105C}"/>
              </a:ext>
            </a:extLst>
          </p:cNvPr>
          <p:cNvSpPr txBox="1"/>
          <p:nvPr/>
        </p:nvSpPr>
        <p:spPr>
          <a:xfrm>
            <a:off x="1208350" y="4307031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Szybkie planowanie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2D791B-7E06-F2F3-7F55-F69361922EC8}"/>
              </a:ext>
            </a:extLst>
          </p:cNvPr>
          <p:cNvSpPr txBox="1"/>
          <p:nvPr/>
        </p:nvSpPr>
        <p:spPr>
          <a:xfrm>
            <a:off x="1149276" y="5022077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Działa bez logowania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84F4EC2-E212-4021-5950-CE60145F9131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75A7AF-8D0B-D87F-1CEC-F606CF61DEF8}"/>
              </a:ext>
            </a:extLst>
          </p:cNvPr>
          <p:cNvSpPr txBox="1"/>
          <p:nvPr/>
        </p:nvSpPr>
        <p:spPr>
          <a:xfrm>
            <a:off x="176533" y="317726"/>
            <a:ext cx="41104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Wnioski </a:t>
            </a:r>
            <a:r>
              <a:rPr lang="en-GB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i</a:t>
            </a:r>
          </a:p>
          <a:p>
            <a:r>
              <a:rPr lang="en-GB" sz="40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podsumowanie</a:t>
            </a:r>
            <a:endParaRPr lang="en-PL" sz="4000" b="1" dirty="0">
              <a:solidFill>
                <a:srgbClr val="231B68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758D8A-990F-A7A5-08E9-F763E1F80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31224" y="255152"/>
            <a:ext cx="1164622" cy="10633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E221D64-B8C8-0DD8-A9F1-3FCDC0A1922B}"/>
              </a:ext>
            </a:extLst>
          </p:cNvPr>
          <p:cNvSpPr txBox="1"/>
          <p:nvPr/>
        </p:nvSpPr>
        <p:spPr>
          <a:xfrm>
            <a:off x="5439507" y="1276035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54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sz="1400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53FE9B-65C1-C0D5-1BE0-E37BF9D123CF}"/>
              </a:ext>
            </a:extLst>
          </p:cNvPr>
          <p:cNvSpPr txBox="1"/>
          <p:nvPr/>
        </p:nvSpPr>
        <p:spPr>
          <a:xfrm>
            <a:off x="176533" y="2199365"/>
            <a:ext cx="670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TaskApp 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spełnia podstawowe potrzeby</a:t>
            </a: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związane z zarządzaniem zadaniami</a:t>
            </a:r>
          </a:p>
          <a:p>
            <a:endParaRPr lang="en-PL" dirty="0">
              <a:solidFill>
                <a:srgbClr val="231B68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Aplikacja jest intuicyjna </a:t>
            </a:r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prosta w obsłudze,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c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 pozwala na szybkie </a:t>
            </a:r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efektywne planowanie</a:t>
            </a:r>
          </a:p>
          <a:p>
            <a:endParaRPr lang="en-PL" dirty="0">
              <a:solidFill>
                <a:srgbClr val="231B68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Dalsze działania mogą obejmować rozszerzenie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f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unkcjonalności oraz wprowadzenie nowych</a:t>
            </a:r>
          </a:p>
          <a:p>
            <a:r>
              <a:rPr lang="en-GB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</a:t>
            </a:r>
            <a:r>
              <a:rPr lang="en-PL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pcji użytkowych</a:t>
            </a:r>
            <a:endParaRPr lang="en-PL" dirty="0">
              <a:solidFill>
                <a:srgbClr val="231B68"/>
              </a:solidFill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FD3C11A-9F04-E8AA-9EA8-37479E17ABAE}"/>
              </a:ext>
            </a:extLst>
          </p:cNvPr>
          <p:cNvCxnSpPr/>
          <p:nvPr/>
        </p:nvCxnSpPr>
        <p:spPr>
          <a:xfrm>
            <a:off x="281354" y="1737700"/>
            <a:ext cx="1395046" cy="0"/>
          </a:xfrm>
          <a:prstGeom prst="line">
            <a:avLst/>
          </a:prstGeom>
          <a:ln w="31750">
            <a:solidFill>
              <a:srgbClr val="231B6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16BE1F-5A3E-04AB-6AB3-E3871B6A95A4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760C2E5-8F19-32B0-A7F4-C74421FC8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9776" y="511204"/>
            <a:ext cx="1098973" cy="10034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B402BE-6836-344E-DCB5-C36A769EEE60}"/>
              </a:ext>
            </a:extLst>
          </p:cNvPr>
          <p:cNvSpPr txBox="1"/>
          <p:nvPr/>
        </p:nvSpPr>
        <p:spPr>
          <a:xfrm>
            <a:off x="5301877" y="1371428"/>
            <a:ext cx="3934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sz="6000" b="1" dirty="0">
                <a:solidFill>
                  <a:schemeClr val="bg1"/>
                </a:solidFill>
                <a:latin typeface="Inter" panose="020F0502020204030204" pitchFamily="34" charset="0"/>
                <a:cs typeface="Inter" panose="020F0502020204030204" pitchFamily="34" charset="0"/>
              </a:rPr>
              <a:t>TaskApp</a:t>
            </a:r>
            <a:endParaRPr lang="en-PL" sz="1600" b="1" dirty="0">
              <a:solidFill>
                <a:schemeClr val="bg1"/>
              </a:solidFill>
              <a:latin typeface="Inter" panose="020F0502020204030204" pitchFamily="34" charset="0"/>
              <a:cs typeface="Inter" panose="020F0502020204030204" pitchFamily="34" charset="0"/>
            </a:endParaRPr>
          </a:p>
        </p:txBody>
      </p:sp>
      <p:pic>
        <p:nvPicPr>
          <p:cNvPr id="12" name="Picture 11" descr="A computer with a white screen&#10;&#10;AI-generated content may be incorrect.">
            <a:extLst>
              <a:ext uri="{FF2B5EF4-FFF2-40B4-BE49-F238E27FC236}">
                <a16:creationId xmlns:a16="http://schemas.microsoft.com/office/drawing/2014/main" id="{2D807332-6973-6E0B-F617-B87065584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933456"/>
            <a:ext cx="5143866" cy="3250351"/>
          </a:xfrm>
          <a:prstGeom prst="rect">
            <a:avLst/>
          </a:prstGeom>
        </p:spPr>
      </p:pic>
      <p:pic>
        <p:nvPicPr>
          <p:cNvPr id="14" name="Picture 13" descr="A screen shot of a phone&#10;&#10;AI-generated content may be incorrect.">
            <a:extLst>
              <a:ext uri="{FF2B5EF4-FFF2-40B4-BE49-F238E27FC236}">
                <a16:creationId xmlns:a16="http://schemas.microsoft.com/office/drawing/2014/main" id="{66E33BF1-BCB2-F34E-FD5C-0FF25023D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9170" y="4498405"/>
            <a:ext cx="1220606" cy="2351900"/>
          </a:xfrm>
          <a:prstGeom prst="rect">
            <a:avLst/>
          </a:prstGeom>
        </p:spPr>
      </p:pic>
      <p:pic>
        <p:nvPicPr>
          <p:cNvPr id="17" name="Picture 16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6DA10B9C-C9D0-FD92-694A-7644FAF80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3946" y="3757920"/>
            <a:ext cx="1379541" cy="265814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FB5B5D-E54E-BB6E-0712-05DE19632FA0}"/>
              </a:ext>
            </a:extLst>
          </p:cNvPr>
          <p:cNvSpPr txBox="1"/>
          <p:nvPr/>
        </p:nvSpPr>
        <p:spPr>
          <a:xfrm>
            <a:off x="167909" y="401932"/>
            <a:ext cx="495770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TaskApp to intuicyjna, responsywna aplikacja do zarządzania zadaniami,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ostępna na komputerach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urządzeniach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m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obilnych przez przeglądarkę internetową.</a:t>
            </a:r>
          </a:p>
          <a:p>
            <a:endParaRPr lang="en-PL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Projekt został opracowany z uwzględnieniem testów użyteczności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 dobrych praktyk UX.</a:t>
            </a:r>
          </a:p>
          <a:p>
            <a:endParaRPr lang="en-GB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Dzięki prostemu interfejsowi użytkownik może planować zadania szybko, bez stresu i bez konieczności logowania.</a:t>
            </a:r>
          </a:p>
          <a:p>
            <a:endParaRPr lang="en-GB" dirty="0">
              <a:solidFill>
                <a:schemeClr val="bg1"/>
              </a:solidFill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8096E9-5978-6C84-2E19-96452397119F}"/>
              </a:ext>
            </a:extLst>
          </p:cNvPr>
          <p:cNvSpPr txBox="1"/>
          <p:nvPr/>
        </p:nvSpPr>
        <p:spPr>
          <a:xfrm>
            <a:off x="167909" y="5164668"/>
            <a:ext cx="49577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W przyszłości planowane jest rozszerzenie</a:t>
            </a:r>
          </a:p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funkcjonalności o wersję PWA, umożliwiającą</a:t>
            </a:r>
          </a:p>
          <a:p>
            <a:r>
              <a:rPr lang="pl-PL" sz="14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działanie offline i jako aplikacja w telefonie.</a:t>
            </a:r>
            <a:endParaRPr lang="en-GB" sz="1400" dirty="0">
              <a:solidFill>
                <a:schemeClr val="bg1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66000">
              <a:schemeClr val="bg1"/>
            </a:gs>
            <a:gs pos="0">
              <a:schemeClr val="accent5">
                <a:lumMod val="60000"/>
                <a:lumOff val="40000"/>
              </a:schemeClr>
            </a:gs>
            <a:gs pos="83000">
              <a:schemeClr val="accent5">
                <a:lumMod val="40000"/>
                <a:lumOff val="60000"/>
              </a:schemeClr>
            </a:gs>
            <a:gs pos="100000">
              <a:schemeClr val="accent5">
                <a:lumMod val="6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E22834A-96D2-AE65-DA67-D90BD04559FD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7561B-1F8C-BEB8-1809-33E6A690AD28}"/>
              </a:ext>
            </a:extLst>
          </p:cNvPr>
          <p:cNvSpPr txBox="1"/>
          <p:nvPr/>
        </p:nvSpPr>
        <p:spPr>
          <a:xfrm>
            <a:off x="905771" y="375139"/>
            <a:ext cx="7332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Dla kogo stworzyliśmy TaskApp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37649A-83B0-53D2-D92B-DEAE8F36D16C}"/>
              </a:ext>
            </a:extLst>
          </p:cNvPr>
          <p:cNvSpPr txBox="1"/>
          <p:nvPr/>
        </p:nvSpPr>
        <p:spPr>
          <a:xfrm>
            <a:off x="1951730" y="1021470"/>
            <a:ext cx="52405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Projektowaliśmy z myślą o prawdziwych potrzebach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6BADB9A-CC1E-3513-5B3D-7E1E92B775B7}"/>
              </a:ext>
            </a:extLst>
          </p:cNvPr>
          <p:cNvSpPr/>
          <p:nvPr/>
        </p:nvSpPr>
        <p:spPr>
          <a:xfrm>
            <a:off x="905771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sz="1600" b="1" dirty="0"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FC2531B-F307-1952-ACE9-254555650888}"/>
              </a:ext>
            </a:extLst>
          </p:cNvPr>
          <p:cNvSpPr/>
          <p:nvPr/>
        </p:nvSpPr>
        <p:spPr>
          <a:xfrm>
            <a:off x="3428998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52974F-4F93-86AD-0353-4B9DF38131D1}"/>
              </a:ext>
            </a:extLst>
          </p:cNvPr>
          <p:cNvSpPr/>
          <p:nvPr/>
        </p:nvSpPr>
        <p:spPr>
          <a:xfrm>
            <a:off x="5952228" y="1781907"/>
            <a:ext cx="2286000" cy="376310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2FEDDE-9F56-E482-B1C7-55E18636A507}"/>
              </a:ext>
            </a:extLst>
          </p:cNvPr>
          <p:cNvSpPr txBox="1"/>
          <p:nvPr/>
        </p:nvSpPr>
        <p:spPr>
          <a:xfrm>
            <a:off x="1125281" y="1916857"/>
            <a:ext cx="18469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Studentka Marta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E64E4-D7A9-FAD7-CEC2-F0EFE3341792}"/>
              </a:ext>
            </a:extLst>
          </p:cNvPr>
          <p:cNvSpPr txBox="1"/>
          <p:nvPr/>
        </p:nvSpPr>
        <p:spPr>
          <a:xfrm>
            <a:off x="6265589" y="1916857"/>
            <a:ext cx="1659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Anna – mama na etacie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711B1-7EFB-F9B9-FAC8-23280F499B2F}"/>
              </a:ext>
            </a:extLst>
          </p:cNvPr>
          <p:cNvSpPr txBox="1"/>
          <p:nvPr/>
        </p:nvSpPr>
        <p:spPr>
          <a:xfrm>
            <a:off x="3502268" y="1919721"/>
            <a:ext cx="2139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Marek – pracownik zdalny</a:t>
            </a:r>
          </a:p>
        </p:txBody>
      </p:sp>
      <p:pic>
        <p:nvPicPr>
          <p:cNvPr id="16" name="Picture 15" descr="A person holding a baby&#10;&#10;AI-generated content may be incorrect.">
            <a:extLst>
              <a:ext uri="{FF2B5EF4-FFF2-40B4-BE49-F238E27FC236}">
                <a16:creationId xmlns:a16="http://schemas.microsoft.com/office/drawing/2014/main" id="{8833AE33-BA63-9E1E-1110-D8F5A5910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944" y="2605414"/>
            <a:ext cx="1313310" cy="13133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0DC5EA-BA79-0543-0190-ECE311155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078" y="2501632"/>
            <a:ext cx="1719385" cy="13693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B5B1D4-71C7-E6DA-E2BC-5E425ADB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345" y="2501632"/>
            <a:ext cx="1559304" cy="141709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73F0F7-B12A-1D75-1366-B573DC1208EF}"/>
              </a:ext>
            </a:extLst>
          </p:cNvPr>
          <p:cNvSpPr txBox="1"/>
          <p:nvPr/>
        </p:nvSpPr>
        <p:spPr>
          <a:xfrm>
            <a:off x="1000830" y="3955198"/>
            <a:ext cx="2095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“Zadania, kolokwia, projekty – wszystko muszę mieć pod ręką. Nie chce tworzyć konta </a:t>
            </a:r>
            <a:r>
              <a:rPr lang="en-GB" sz="1400" dirty="0"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 podawać danych.”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F0A624-D411-C40B-F957-4ACE98E86EAF}"/>
              </a:ext>
            </a:extLst>
          </p:cNvPr>
          <p:cNvSpPr txBox="1"/>
          <p:nvPr/>
        </p:nvSpPr>
        <p:spPr>
          <a:xfrm>
            <a:off x="3545847" y="3997057"/>
            <a:ext cx="20958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„Lubię narzędzia proste i offline. TaskApp pozwala mi planować pracę bez zakładania konta i synchronizacji.”</a:t>
            </a:r>
            <a:endParaRPr lang="en-PL" sz="1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1DB424-EC28-49C8-C231-2A037FA19790}"/>
              </a:ext>
            </a:extLst>
          </p:cNvPr>
          <p:cNvSpPr txBox="1"/>
          <p:nvPr/>
        </p:nvSpPr>
        <p:spPr>
          <a:xfrm>
            <a:off x="6047290" y="4039372"/>
            <a:ext cx="2095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400" dirty="0">
                <a:latin typeface="Inter Light" panose="02000503000000020004" pitchFamily="2" charset="0"/>
                <a:ea typeface="Inter Light" panose="02000503000000020004" pitchFamily="2" charset="0"/>
              </a:rPr>
              <a:t>„Potrzebuję czegoś lekkiego, co działa w telefonie, bez powiadomień i rejestracji.”</a:t>
            </a:r>
            <a:endParaRPr lang="en-PL" sz="1400" dirty="0">
              <a:latin typeface="Inter Light" panose="02000503000000020004" pitchFamily="2" charset="0"/>
              <a:ea typeface="Inter Light" panose="02000503000000020004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452DF2-97EB-81D5-F3C2-2AC9F714F883}"/>
              </a:ext>
            </a:extLst>
          </p:cNvPr>
          <p:cNvSpPr txBox="1"/>
          <p:nvPr/>
        </p:nvSpPr>
        <p:spPr>
          <a:xfrm>
            <a:off x="1814308" y="5791236"/>
            <a:ext cx="5761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Każdy użytkownik ceni prostotę, szybkość </a:t>
            </a:r>
            <a:r>
              <a:rPr lang="en-GB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 prywatność.</a:t>
            </a:r>
          </a:p>
        </p:txBody>
      </p:sp>
    </p:spTree>
    <p:extLst>
      <p:ext uri="{BB962C8B-B14F-4D97-AF65-F5344CB8AC3E}">
        <p14:creationId xmlns:p14="http://schemas.microsoft.com/office/powerpoint/2010/main" val="2952585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6A586AC-6458-6622-459F-8A97D5F3005F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EF219C-BC66-9C63-20FB-20A8411A1190}"/>
              </a:ext>
            </a:extLst>
          </p:cNvPr>
          <p:cNvSpPr/>
          <p:nvPr/>
        </p:nvSpPr>
        <p:spPr>
          <a:xfrm>
            <a:off x="0" y="7695"/>
            <a:ext cx="9144000" cy="26768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E2CB5-F4CB-51C6-C041-9953809B6586}"/>
              </a:ext>
            </a:extLst>
          </p:cNvPr>
          <p:cNvSpPr txBox="1"/>
          <p:nvPr/>
        </p:nvSpPr>
        <p:spPr>
          <a:xfrm>
            <a:off x="1458808" y="269631"/>
            <a:ext cx="62263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48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Przykładowe ekrany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69A61-A910-8FBC-C4AE-8FBFEF788AA3}"/>
              </a:ext>
            </a:extLst>
          </p:cNvPr>
          <p:cNvSpPr txBox="1"/>
          <p:nvPr/>
        </p:nvSpPr>
        <p:spPr>
          <a:xfrm>
            <a:off x="441702" y="1217859"/>
            <a:ext cx="8571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Aplikacja TaskApp została zaprojektowana z myślą o prostocie </a:t>
            </a:r>
            <a:r>
              <a:rPr lang="en-GB" sz="1600" dirty="0"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 wygodzie użytkownika.</a:t>
            </a:r>
          </a:p>
          <a:p>
            <a:pPr algn="ctr"/>
            <a:r>
              <a:rPr lang="en-PL" sz="1600" dirty="0">
                <a:latin typeface="Inter Light" panose="02000503000000020004" pitchFamily="2" charset="0"/>
                <a:ea typeface="Inter Light" panose="02000503000000020004" pitchFamily="2" charset="0"/>
              </a:rPr>
              <a:t>Na poniższych ekranach można zobaczyć kluczowe funkcje.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170975-3FD4-D49A-F33C-8CCFDFA3F23C}"/>
              </a:ext>
            </a:extLst>
          </p:cNvPr>
          <p:cNvSpPr txBox="1"/>
          <p:nvPr/>
        </p:nvSpPr>
        <p:spPr>
          <a:xfrm>
            <a:off x="1458808" y="5996162"/>
            <a:ext cx="65646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L" sz="20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Wszystko, czego potrzebujesz – w jednym miejscu.</a:t>
            </a:r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887E6AA9-FC5C-504E-2AD5-85475A2E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66" y="1919863"/>
            <a:ext cx="2038844" cy="3918226"/>
          </a:xfrm>
          <a:prstGeom prst="rect">
            <a:avLst/>
          </a:prstGeom>
        </p:spPr>
      </p:pic>
      <p:pic>
        <p:nvPicPr>
          <p:cNvPr id="19" name="Picture 18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E90AAA5-DB2D-EAD9-1E5E-4A9BF38A3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56" y="1919863"/>
            <a:ext cx="2038844" cy="3918226"/>
          </a:xfrm>
          <a:prstGeom prst="rect">
            <a:avLst/>
          </a:prstGeom>
        </p:spPr>
      </p:pic>
      <p:pic>
        <p:nvPicPr>
          <p:cNvPr id="21" name="Picture 20" descr="A screenshot of a phone&#10;&#10;AI-generated content may be incorrect.">
            <a:extLst>
              <a:ext uri="{FF2B5EF4-FFF2-40B4-BE49-F238E27FC236}">
                <a16:creationId xmlns:a16="http://schemas.microsoft.com/office/drawing/2014/main" id="{BB9C0153-E0CA-E09D-C459-4E9DA2D6D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47" y="1919863"/>
            <a:ext cx="2038843" cy="3918226"/>
          </a:xfrm>
          <a:prstGeom prst="rect">
            <a:avLst/>
          </a:prstGeom>
        </p:spPr>
      </p:pic>
      <p:pic>
        <p:nvPicPr>
          <p:cNvPr id="23" name="Picture 22" descr="A screenshot of a phone&#10;&#10;AI-generated content may be incorrect.">
            <a:extLst>
              <a:ext uri="{FF2B5EF4-FFF2-40B4-BE49-F238E27FC236}">
                <a16:creationId xmlns:a16="http://schemas.microsoft.com/office/drawing/2014/main" id="{23A4BECF-DB21-1178-2D16-41422AC03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795" y="1919865"/>
            <a:ext cx="2038843" cy="391822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4DD637-597C-6B11-2ED9-967DFC4E4BC0}"/>
              </a:ext>
            </a:extLst>
          </p:cNvPr>
          <p:cNvSpPr txBox="1"/>
          <p:nvPr/>
        </p:nvSpPr>
        <p:spPr>
          <a:xfrm>
            <a:off x="175846" y="375139"/>
            <a:ext cx="5243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Powstawanie aplikacji.</a:t>
            </a:r>
          </a:p>
          <a:p>
            <a:r>
              <a:rPr lang="en-PL" sz="3600" dirty="0">
                <a:solidFill>
                  <a:srgbClr val="231B68"/>
                </a:solidFill>
                <a:latin typeface="Inter Medium" panose="02000503000000020004" pitchFamily="2" charset="0"/>
                <a:ea typeface="Inter Medium" panose="02000503000000020004" pitchFamily="2" charset="0"/>
              </a:rPr>
              <a:t>Pierwsze szkice low-fi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16A037-C8F4-EA05-97BE-6AAF6B740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8702" y="1575468"/>
            <a:ext cx="5029602" cy="5048070"/>
          </a:xfrm>
          <a:prstGeom prst="rect">
            <a:avLst/>
          </a:prstGeom>
          <a:ln>
            <a:noFill/>
          </a:ln>
          <a:effectLst>
            <a:outerShdw dist="50800" sx="1000" sy="1000" algn="ctr" rotWithShape="0">
              <a:srgbClr val="000000"/>
            </a:outerShdw>
            <a:softEdge rad="67985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6E83D1-6B7A-453C-4649-D4E8EEB80DE1}"/>
              </a:ext>
            </a:extLst>
          </p:cNvPr>
          <p:cNvSpPr txBox="1"/>
          <p:nvPr/>
        </p:nvSpPr>
        <p:spPr>
          <a:xfrm>
            <a:off x="55696" y="1875692"/>
            <a:ext cx="405271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Na etapie projektowania interfejsu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powstały odręczne szkice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najważniejszych ekranów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a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plikacji TaskApp.</a:t>
            </a:r>
          </a:p>
          <a:p>
            <a:endParaRPr lang="en-PL" dirty="0">
              <a:latin typeface="Inter Light" panose="02000503000000020004" pitchFamily="2" charset="0"/>
              <a:ea typeface="Inter Light" panose="02000503000000020004" pitchFamily="2" charset="0"/>
            </a:endParaRP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Umożliwiło to szybkie zaplanowanie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r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ozmieszczenia elementów,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f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unkcjonalności logiki nawigacji</a:t>
            </a:r>
          </a:p>
          <a:p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jeszcze przed stworzeniem wersji</a:t>
            </a:r>
          </a:p>
          <a:p>
            <a:r>
              <a:rPr lang="en-GB" dirty="0">
                <a:latin typeface="Inter Light" panose="02000503000000020004" pitchFamily="2" charset="0"/>
                <a:ea typeface="Inter Light" panose="02000503000000020004" pitchFamily="2" charset="0"/>
              </a:rPr>
              <a:t>h</a:t>
            </a:r>
            <a:r>
              <a:rPr lang="en-PL" dirty="0">
                <a:latin typeface="Inter Light" panose="02000503000000020004" pitchFamily="2" charset="0"/>
                <a:ea typeface="Inter Light" panose="02000503000000020004" pitchFamily="2" charset="0"/>
              </a:rPr>
              <a:t>i-fi w Figmie.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1DB76C-0C46-F910-1E3A-D2CC433FAE43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</p:spTree>
    <p:extLst>
      <p:ext uri="{BB962C8B-B14F-4D97-AF65-F5344CB8AC3E}">
        <p14:creationId xmlns:p14="http://schemas.microsoft.com/office/powerpoint/2010/main" val="36420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A4112F0-FE3E-8311-7E23-A6C620840B57}"/>
              </a:ext>
            </a:extLst>
          </p:cNvPr>
          <p:cNvSpPr txBox="1"/>
          <p:nvPr/>
        </p:nvSpPr>
        <p:spPr>
          <a:xfrm>
            <a:off x="328246" y="257908"/>
            <a:ext cx="3754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Mapa User Flow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1447A2-A913-CF74-2D2F-F8E55A8DED38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pic>
        <p:nvPicPr>
          <p:cNvPr id="3" name="Picture 2" descr="A group of white rectangles with black text&#10;&#10;AI-generated content may be incorrect.">
            <a:extLst>
              <a:ext uri="{FF2B5EF4-FFF2-40B4-BE49-F238E27FC236}">
                <a16:creationId xmlns:a16="http://schemas.microsoft.com/office/drawing/2014/main" id="{0615964F-FE8A-E28F-0A60-A5E1BC85C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20" y="1397536"/>
            <a:ext cx="8708360" cy="43718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205A99B-F5F3-D11B-8813-C687585574F1}"/>
              </a:ext>
            </a:extLst>
          </p:cNvPr>
          <p:cNvSpPr/>
          <p:nvPr/>
        </p:nvSpPr>
        <p:spPr>
          <a:xfrm>
            <a:off x="0" y="4794738"/>
            <a:ext cx="9144000" cy="20632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81978C6-57DA-4257-DA97-842648753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233" y="4979007"/>
            <a:ext cx="1052145" cy="1052145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BF2199C2-8955-6115-ADA9-2629EBAE60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09446" y="4979008"/>
            <a:ext cx="1052145" cy="105214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7A86583-27B2-E337-9F39-6A919CAE8F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2659" y="4979009"/>
            <a:ext cx="1052144" cy="105214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BF43066B-323B-401B-D6B7-6D2B26083E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2410" y="4979010"/>
            <a:ext cx="1052144" cy="10521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CED68EE-9D45-6E9E-56B9-AD41BD3FE8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63204" y="4979008"/>
            <a:ext cx="1052145" cy="10521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E654CB4-D05A-4F19-2A24-E73B4FA266B0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5AD80C-09F9-F18F-77C2-B4C0567B97C3}"/>
              </a:ext>
            </a:extLst>
          </p:cNvPr>
          <p:cNvSpPr txBox="1"/>
          <p:nvPr/>
        </p:nvSpPr>
        <p:spPr>
          <a:xfrm>
            <a:off x="274047" y="704588"/>
            <a:ext cx="6175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Wykorzystane technologie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F8830B-4513-A777-2E96-C4D6A17566E2}"/>
              </a:ext>
            </a:extLst>
          </p:cNvPr>
          <p:cNvSpPr txBox="1"/>
          <p:nvPr/>
        </p:nvSpPr>
        <p:spPr>
          <a:xfrm>
            <a:off x="274047" y="1766220"/>
            <a:ext cx="844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Interfejs aplikacji został zbudowany zgodnie z zasadami responsive design,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ykorzystując HTML, CSS oraz JavaScript. Projektowanie </a:t>
            </a:r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prototypowanie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o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dbywało się w Figmie, a kod źródłowy jest zarządzany za pomocą </a:t>
            </a:r>
          </a:p>
          <a:p>
            <a:r>
              <a:rPr lang="en-GB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r</a:t>
            </a:r>
            <a:r>
              <a:rPr lang="en-PL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epozytorium Git.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12ED743-4310-7A80-538E-B154158105A6}"/>
              </a:ext>
            </a:extLst>
          </p:cNvPr>
          <p:cNvSpPr txBox="1"/>
          <p:nvPr/>
        </p:nvSpPr>
        <p:spPr>
          <a:xfrm>
            <a:off x="91555" y="246236"/>
            <a:ext cx="1457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3600" b="1" dirty="0">
                <a:solidFill>
                  <a:schemeClr val="bg1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Testy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B406B6-B9A3-F404-FD9B-4569EE4D1BBD}"/>
              </a:ext>
            </a:extLst>
          </p:cNvPr>
          <p:cNvSpPr txBox="1"/>
          <p:nvPr/>
        </p:nvSpPr>
        <p:spPr>
          <a:xfrm>
            <a:off x="91555" y="1055822"/>
            <a:ext cx="5783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Przeprowadzono testy z udziałem 5 użytkowników.</a:t>
            </a:r>
          </a:p>
          <a:p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Zidentyfikowano </a:t>
            </a:r>
            <a:r>
              <a:rPr lang="en-GB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i</a:t>
            </a:r>
            <a:r>
              <a:rPr lang="en-PL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 poprawiono: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9AF38B2-54C7-F352-5F3F-28134F897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678" y="1923836"/>
            <a:ext cx="444205" cy="4195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03CA2D6-827A-7DC9-4A01-BFA2907DD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678" y="2401668"/>
            <a:ext cx="444205" cy="419527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48B7D22-99B8-F244-A45F-2501E5579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448" y="1923835"/>
            <a:ext cx="444205" cy="41952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20DDFB7-E826-6132-1CC3-1B96772A9F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0447" y="2401668"/>
            <a:ext cx="444205" cy="4195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3746A5-28AC-9C46-1049-D876A6A7A7DE}"/>
              </a:ext>
            </a:extLst>
          </p:cNvPr>
          <p:cNvSpPr txBox="1"/>
          <p:nvPr/>
        </p:nvSpPr>
        <p:spPr>
          <a:xfrm>
            <a:off x="617821" y="1953849"/>
            <a:ext cx="18229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Widoczność ikon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429A9-B299-9E1D-2D71-DBF73459DE02}"/>
              </a:ext>
            </a:extLst>
          </p:cNvPr>
          <p:cNvSpPr txBox="1"/>
          <p:nvPr/>
        </p:nvSpPr>
        <p:spPr>
          <a:xfrm>
            <a:off x="617821" y="2433172"/>
            <a:ext cx="22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Kolejność przycisków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0EAE57-61DB-8D74-E7F0-41D156DFA132}"/>
              </a:ext>
            </a:extLst>
          </p:cNvPr>
          <p:cNvSpPr txBox="1"/>
          <p:nvPr/>
        </p:nvSpPr>
        <p:spPr>
          <a:xfrm>
            <a:off x="5092086" y="1953849"/>
            <a:ext cx="2821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Resetowanie pól po zapisie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367697-049C-9A12-0A88-444FFAC2FEEB}"/>
              </a:ext>
            </a:extLst>
          </p:cNvPr>
          <p:cNvSpPr txBox="1"/>
          <p:nvPr/>
        </p:nvSpPr>
        <p:spPr>
          <a:xfrm>
            <a:off x="5125749" y="2442154"/>
            <a:ext cx="2754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chemeClr val="bg1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Przejścia między ekranami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EC07D2-CE53-8683-CF3D-8B97019BDA36}"/>
              </a:ext>
            </a:extLst>
          </p:cNvPr>
          <p:cNvSpPr/>
          <p:nvPr/>
        </p:nvSpPr>
        <p:spPr>
          <a:xfrm>
            <a:off x="0" y="3429001"/>
            <a:ext cx="9144000" cy="3433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840FF-309A-B56D-FE5E-9FD89BC6EE5A}"/>
              </a:ext>
            </a:extLst>
          </p:cNvPr>
          <p:cNvSpPr txBox="1"/>
          <p:nvPr/>
        </p:nvSpPr>
        <p:spPr>
          <a:xfrm>
            <a:off x="0" y="6604084"/>
            <a:ext cx="40222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000" dirty="0">
                <a:solidFill>
                  <a:schemeClr val="bg1">
                    <a:lumMod val="75000"/>
                  </a:schemeClr>
                </a:solidFill>
                <a:latin typeface="Inter" panose="02000503000000020004" pitchFamily="2" charset="0"/>
                <a:ea typeface="Inter" panose="02000503000000020004" pitchFamily="2" charset="0"/>
              </a:rPr>
              <a:t>Patrycja Dorszyńska, Wiktoria Czernielewska, Tomasz Klepacki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00AF0A-9568-63BE-971B-A0F6F0F11C34}"/>
              </a:ext>
            </a:extLst>
          </p:cNvPr>
          <p:cNvSpPr txBox="1"/>
          <p:nvPr/>
        </p:nvSpPr>
        <p:spPr>
          <a:xfrm>
            <a:off x="91555" y="3371669"/>
            <a:ext cx="30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600" b="1" dirty="0">
                <a:solidFill>
                  <a:srgbClr val="231B68"/>
                </a:solidFill>
                <a:latin typeface="Inter SemiBold" panose="02000503000000020004" pitchFamily="2" charset="0"/>
                <a:ea typeface="Inter SemiBold" panose="02000503000000020004" pitchFamily="2" charset="0"/>
              </a:rPr>
              <a:t>Plan rozwoju</a:t>
            </a:r>
            <a:endParaRPr lang="en-PL" sz="3600" b="1" dirty="0">
              <a:solidFill>
                <a:srgbClr val="231B68"/>
              </a:solidFill>
              <a:latin typeface="Inter SemiBold" panose="02000503000000020004" pitchFamily="2" charset="0"/>
              <a:ea typeface="Inter SemiBold" panose="02000503000000020004" pitchFamily="2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2B3B07A-BD78-EC85-FF4F-B735EFA9D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4681752"/>
            <a:ext cx="444205" cy="419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B8F3350-C971-62A5-0336-4F04462A789D}"/>
              </a:ext>
            </a:extLst>
          </p:cNvPr>
          <p:cNvSpPr txBox="1"/>
          <p:nvPr/>
        </p:nvSpPr>
        <p:spPr>
          <a:xfrm>
            <a:off x="91555" y="4158769"/>
            <a:ext cx="3464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rgbClr val="231B68"/>
                </a:solidFill>
                <a:latin typeface="Inter" panose="02000503000000020004" pitchFamily="2" charset="0"/>
                <a:ea typeface="Inter" panose="02000503000000020004" pitchFamily="2" charset="0"/>
              </a:rPr>
              <a:t>W przyszłości planowane jest:</a:t>
            </a:r>
            <a:endParaRPr lang="en-PL" dirty="0">
              <a:solidFill>
                <a:srgbClr val="231B68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C98ABAB8-60EF-BB0D-20EC-A2FACA805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5266690"/>
            <a:ext cx="444205" cy="419527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D35B64-A04B-7883-37D6-3CEC7AFF76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4681752"/>
            <a:ext cx="444205" cy="419527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CC0B0339-9B81-6C02-2241-9E3228822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5266690"/>
            <a:ext cx="444205" cy="41952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6AFFB84-094D-EA2B-3ED8-D91082313D01}"/>
              </a:ext>
            </a:extLst>
          </p:cNvPr>
          <p:cNvSpPr txBox="1"/>
          <p:nvPr/>
        </p:nvSpPr>
        <p:spPr>
          <a:xfrm>
            <a:off x="637537" y="4709210"/>
            <a:ext cx="23342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Dodanie powiadomień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3C75D6-690C-33F4-5BD7-01906D436DD9}"/>
              </a:ext>
            </a:extLst>
          </p:cNvPr>
          <p:cNvSpPr txBox="1"/>
          <p:nvPr/>
        </p:nvSpPr>
        <p:spPr>
          <a:xfrm>
            <a:off x="617821" y="5297198"/>
            <a:ext cx="194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Tryb ciemny/jasny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DD15D9-4FEC-0C85-E85F-1E07F1A5704D}"/>
              </a:ext>
            </a:extLst>
          </p:cNvPr>
          <p:cNvSpPr txBox="1"/>
          <p:nvPr/>
        </p:nvSpPr>
        <p:spPr>
          <a:xfrm>
            <a:off x="5092086" y="4709210"/>
            <a:ext cx="4070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Wersja responsywna na tablet </a:t>
            </a:r>
            <a:r>
              <a:rPr lang="en-GB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desktop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B91DA49-E01A-7408-4514-FB1EA2B77142}"/>
              </a:ext>
            </a:extLst>
          </p:cNvPr>
          <p:cNvSpPr txBox="1"/>
          <p:nvPr/>
        </p:nvSpPr>
        <p:spPr>
          <a:xfrm>
            <a:off x="5092086" y="5297198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Eksport zadań do PDF/CSV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9EDA1D5E-C02F-4239-D17B-0507E9E4F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5677" y="5846551"/>
            <a:ext cx="444205" cy="41952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41B8E55-98BA-6207-0C79-40CB6DBFC7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10447" y="5846551"/>
            <a:ext cx="444205" cy="419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2ED23E-EA50-ACD0-21E9-B1648C7FEADB}"/>
              </a:ext>
            </a:extLst>
          </p:cNvPr>
          <p:cNvSpPr txBox="1"/>
          <p:nvPr/>
        </p:nvSpPr>
        <p:spPr>
          <a:xfrm>
            <a:off x="617821" y="5887037"/>
            <a:ext cx="3829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Synchronizacja z kalendarzem Google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3FD3AE-A6C0-9468-73F8-9C2235E084C3}"/>
              </a:ext>
            </a:extLst>
          </p:cNvPr>
          <p:cNvSpPr txBox="1"/>
          <p:nvPr/>
        </p:nvSpPr>
        <p:spPr>
          <a:xfrm>
            <a:off x="5092086" y="5872189"/>
            <a:ext cx="3214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Logowanie </a:t>
            </a:r>
            <a:r>
              <a:rPr lang="en-GB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I</a:t>
            </a:r>
            <a:r>
              <a:rPr lang="en-PL" sz="1600" dirty="0">
                <a:solidFill>
                  <a:srgbClr val="231B68"/>
                </a:solidFill>
                <a:latin typeface="Inter Light" panose="02000503000000020004" pitchFamily="2" charset="0"/>
                <a:ea typeface="Inter Light" panose="02000503000000020004" pitchFamily="2" charset="0"/>
              </a:rPr>
              <a:t> backup w chmurze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B524B35-519A-15EB-DD32-88940C6A47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66116"/>
              </p:ext>
            </p:extLst>
          </p:nvPr>
        </p:nvGraphicFramePr>
        <p:xfrm>
          <a:off x="0" y="0"/>
          <a:ext cx="9144000" cy="7015945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2521690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0909186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934668316"/>
                    </a:ext>
                  </a:extLst>
                </a:gridCol>
              </a:tblGrid>
              <a:tr h="623455">
                <a:tc>
                  <a:txBody>
                    <a:bodyPr/>
                    <a:lstStyle/>
                    <a:p>
                      <a:pPr algn="ctr"/>
                      <a:r>
                        <a:rPr lang="en-PL" b="1" i="0" dirty="0">
                          <a:solidFill>
                            <a:schemeClr val="bg1"/>
                          </a:solidFill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Obszar interfejsu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b="0" i="0" dirty="0">
                          <a:latin typeface="Inter Medium" panose="02000503000000020004" pitchFamily="2" charset="0"/>
                          <a:ea typeface="Inter Medium" panose="02000503000000020004" pitchFamily="2" charset="0"/>
                        </a:rPr>
                        <a:t>Zgłoszony problem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b="1" i="0" dirty="0">
                          <a:latin typeface="Inter SemiBold" panose="02000503000000020004" pitchFamily="2" charset="0"/>
                          <a:ea typeface="Inter SemiBold" panose="02000503000000020004" pitchFamily="2" charset="0"/>
                        </a:rPr>
                        <a:t>Wprowadzone poprawki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31B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70761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/>
                      <a:r>
                        <a:rPr lang="en-PL" sz="1400" b="0" i="0" dirty="0">
                          <a:solidFill>
                            <a:schemeClr val="tx1"/>
                          </a:solidFill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Kalendarz popup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Kalendarz pokazywał się na starcie strony i miał błędy przy pierwszym renderowaniu</a:t>
                      </a:r>
                      <a:r>
                        <a:rPr lang="en-PL" sz="1400" b="0" i="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endParaRPr lang="en-PL" sz="1400" b="0" i="0" dirty="0">
                        <a:solidFill>
                          <a:schemeClr val="tx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pl-PL" sz="1400" b="0" i="0" kern="1200" dirty="0">
                          <a:solidFill>
                            <a:schemeClr val="dk1"/>
                          </a:solidFill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+mn-cs"/>
                        </a:rPr>
                        <a:t>Ukryto kalendarz domyślnie, poprawiono render dni miesiąca</a:t>
                      </a:r>
                      <a:r>
                        <a:rPr lang="en-PL" sz="1400" b="0" i="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</a:rPr>
                        <a:t> </a:t>
                      </a:r>
                      <a:endParaRPr lang="en-PL" sz="1400" b="0" i="0" dirty="0">
                        <a:solidFill>
                          <a:schemeClr val="tx1"/>
                        </a:solidFill>
                        <a:latin typeface="Inter" panose="02000503000000020004" pitchFamily="2" charset="0"/>
                        <a:ea typeface="Inter" panose="02000503000000020004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93817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Formularz dodawania zadania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Brakowało resetowania pól po anulowaniu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czyszczenie formularza po kliknięciu „Anuluj’ i „Zapisz”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559623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Widok „Edytuj zadanie”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Dane zadania nie ładowały się do formularza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Naprawiono przekazywanie danych i ustawiono wartości domyślnie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69740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Lista priorytetów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Zbyt mała ikona i nieczytelna lista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Powiększono ikonę strzałki, poprawiono widoczność kolorów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0708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Zadania ukończone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 zaznaczeniu checkboxa nie zmieniał się kolor priorytetu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automatyczną zmianę koloru na zielony (#22D337) dla ukończonych zadań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659259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 zadań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 pustej liście nie było informacji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napis „Brak zadań”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4965316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Filtrowanie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Brak opcji filtrowania po dacie i priorytecie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Dodano filtrowanie zadań (od najbliższych, wg priorytetu)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35524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dodawania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Ikona „+” zbyt mała, nieczytelna na telefonie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Powiększono i przesunięto przycisk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265070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„Zapisz” i „Anuluj”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Niewłaściwe rozmieszczenie – jedno obok drugiego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Zmieniono układ na jedno pod drugim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4864404"/>
                  </a:ext>
                </a:extLst>
              </a:tr>
              <a:tr h="62345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Przycisk „Usuń”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Niezgodne z prototypem, zatłoczony ekran</a:t>
                      </a:r>
                      <a:endParaRPr lang="en-PL" sz="1400" b="0" i="0" kern="10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pl-PL" sz="1400" b="0" i="0" kern="100" dirty="0">
                          <a:effectLst/>
                          <a:latin typeface="Inter" panose="02000503000000020004" pitchFamily="2" charset="0"/>
                          <a:ea typeface="Inter" panose="02000503000000020004" pitchFamily="2" charset="0"/>
                          <a:cs typeface="Times New Roman" panose="02020603050405020304" pitchFamily="18" charset="0"/>
                        </a:rPr>
                        <a:t>Dostosowano do prototypu, umieszczono przyciski obok siebie, a „Anuluj” na dole</a:t>
                      </a:r>
                      <a:endParaRPr lang="en-PL" sz="1400" b="0" i="0" kern="100" dirty="0">
                        <a:effectLst/>
                        <a:latin typeface="Inter" panose="02000503000000020004" pitchFamily="2" charset="0"/>
                        <a:ea typeface="Inter" panose="02000503000000020004" pitchFamily="2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31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16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4458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426</TotalTime>
  <Words>656</Words>
  <Application>Microsoft Macintosh PowerPoint</Application>
  <PresentationFormat>On-screen Show (4:3)</PresentationFormat>
  <Paragraphs>119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Inter</vt:lpstr>
      <vt:lpstr>Inter Light</vt:lpstr>
      <vt:lpstr>Inter Medium</vt:lpstr>
      <vt:lpstr>Inter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Patrycja 152679</cp:lastModifiedBy>
  <cp:revision>7</cp:revision>
  <dcterms:created xsi:type="dcterms:W3CDTF">2013-01-27T09:14:16Z</dcterms:created>
  <dcterms:modified xsi:type="dcterms:W3CDTF">2025-06-12T07:57:57Z</dcterms:modified>
  <cp:category/>
</cp:coreProperties>
</file>